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sldIdLst>
    <p:sldId id="256" r:id="rId2"/>
    <p:sldId id="257" r:id="rId3"/>
    <p:sldId id="258" r:id="rId4"/>
    <p:sldId id="259" r:id="rId5"/>
    <p:sldId id="260" r:id="rId6"/>
    <p:sldId id="261" r:id="rId7"/>
    <p:sldId id="267" r:id="rId8"/>
    <p:sldId id="269" r:id="rId9"/>
    <p:sldId id="262" r:id="rId10"/>
    <p:sldId id="263" r:id="rId11"/>
    <p:sldId id="264" r:id="rId12"/>
    <p:sldId id="265" r:id="rId13"/>
    <p:sldId id="266"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1513" autoAdjust="0"/>
  </p:normalViewPr>
  <p:slideViewPr>
    <p:cSldViewPr snapToGrid="0" snapToObjects="1">
      <p:cViewPr varScale="1">
        <p:scale>
          <a:sx n="66" d="100"/>
          <a:sy n="66" d="100"/>
        </p:scale>
        <p:origin x="876" y="7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jpg>
</file>

<file path=ppt/media/image17.tiff>
</file>

<file path=ppt/media/image18.tiff>
</file>

<file path=ppt/media/image19.tiff>
</file>

<file path=ppt/media/image2.png>
</file>

<file path=ppt/media/image20.tiff>
</file>

<file path=ppt/media/image21.tiff>
</file>

<file path=ppt/media/image22.tiff>
</file>

<file path=ppt/media/image3.png>
</file>

<file path=ppt/media/image4.pn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188D910-3716-9F4C-A87D-E68814D61404}" type="datetimeFigureOut">
              <a:rPr lang="en-US" smtClean="0"/>
              <a:t>12/7/2016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B27BC11-8A0F-0A4B-956E-44190060F6BC}" type="slidenum">
              <a:rPr lang="en-US" smtClean="0"/>
              <a:t>‹#›</a:t>
            </a:fld>
            <a:endParaRPr lang="en-US"/>
          </a:p>
        </p:txBody>
      </p:sp>
    </p:spTree>
    <p:extLst>
      <p:ext uri="{BB962C8B-B14F-4D97-AF65-F5344CB8AC3E}">
        <p14:creationId xmlns:p14="http://schemas.microsoft.com/office/powerpoint/2010/main" val="14123428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Although PCA provides lower dimensionality representation of more complicated multivariable information, it does experience loss of information, which can have minor or major effects depending on the type and size of the data. </a:t>
            </a:r>
          </a:p>
          <a:p>
            <a:endParaRPr lang="en-US" dirty="0"/>
          </a:p>
        </p:txBody>
      </p:sp>
      <p:sp>
        <p:nvSpPr>
          <p:cNvPr id="4" name="Slide Number Placeholder 3"/>
          <p:cNvSpPr>
            <a:spLocks noGrp="1"/>
          </p:cNvSpPr>
          <p:nvPr>
            <p:ph type="sldNum" sz="quarter" idx="10"/>
          </p:nvPr>
        </p:nvSpPr>
        <p:spPr/>
        <p:txBody>
          <a:bodyPr/>
          <a:lstStyle/>
          <a:p>
            <a:fld id="{9B27BC11-8A0F-0A4B-956E-44190060F6BC}" type="slidenum">
              <a:rPr lang="en-US" smtClean="0"/>
              <a:t>8</a:t>
            </a:fld>
            <a:endParaRPr lang="en-US"/>
          </a:p>
        </p:txBody>
      </p:sp>
    </p:spTree>
    <p:extLst>
      <p:ext uri="{BB962C8B-B14F-4D97-AF65-F5344CB8AC3E}">
        <p14:creationId xmlns:p14="http://schemas.microsoft.com/office/powerpoint/2010/main" val="224916164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12/7/2016</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Drag picture to placeholder or click icon to add</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12/7/2016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12/7/2016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12/7/2016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12/7/2016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12/7/2016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Drag picture to placeholder or click icon to add</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Drag picture to placeholder or click icon to add</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Drag picture to placeholder or click icon to add</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12/7/2016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12/7/2016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12/7/2016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12/7/2016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12/7/2016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12/7/2016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12/7/2016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12/7/2016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12/7/2016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12/7/2016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12/7/2016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12/7/2016</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9.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0.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1.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2.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image" Target="../media/image16.jpg"/><Relationship Id="rId1" Type="http://schemas.openxmlformats.org/officeDocument/2006/relationships/slideLayout" Target="../slideLayouts/slideLayout2.xml"/><Relationship Id="rId4" Type="http://schemas.openxmlformats.org/officeDocument/2006/relationships/image" Target="../media/image18.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33574" y="479426"/>
            <a:ext cx="8791575" cy="2387600"/>
          </a:xfrm>
        </p:spPr>
        <p:txBody>
          <a:bodyPr/>
          <a:lstStyle/>
          <a:p>
            <a:r>
              <a:rPr lang="en-US" dirty="0">
                <a:solidFill>
                  <a:schemeClr val="bg1"/>
                </a:solidFill>
              </a:rPr>
              <a:t>pCA for Object character recognition </a:t>
            </a:r>
          </a:p>
        </p:txBody>
      </p:sp>
      <p:sp>
        <p:nvSpPr>
          <p:cNvPr id="3" name="Subtitle 2"/>
          <p:cNvSpPr>
            <a:spLocks noGrp="1"/>
          </p:cNvSpPr>
          <p:nvPr>
            <p:ph type="subTitle" idx="1"/>
          </p:nvPr>
        </p:nvSpPr>
        <p:spPr>
          <a:xfrm>
            <a:off x="1933574" y="3530600"/>
            <a:ext cx="8791575" cy="1655762"/>
          </a:xfrm>
        </p:spPr>
        <p:txBody>
          <a:bodyPr/>
          <a:lstStyle/>
          <a:p>
            <a:r>
              <a:rPr lang="en-US" dirty="0" err="1">
                <a:solidFill>
                  <a:schemeClr val="bg1"/>
                </a:solidFill>
              </a:rPr>
              <a:t>eLHAM</a:t>
            </a:r>
            <a:r>
              <a:rPr lang="en-US" dirty="0">
                <a:solidFill>
                  <a:schemeClr val="bg1"/>
                </a:solidFill>
              </a:rPr>
              <a:t> </a:t>
            </a:r>
            <a:r>
              <a:rPr lang="en-US" dirty="0" err="1">
                <a:solidFill>
                  <a:schemeClr val="bg1"/>
                </a:solidFill>
              </a:rPr>
              <a:t>alzaki</a:t>
            </a:r>
            <a:r>
              <a:rPr lang="en-US" dirty="0">
                <a:solidFill>
                  <a:schemeClr val="bg1"/>
                </a:solidFill>
              </a:rPr>
              <a:t>	</a:t>
            </a:r>
          </a:p>
          <a:p>
            <a:r>
              <a:rPr lang="en-US" dirty="0" err="1">
                <a:solidFill>
                  <a:schemeClr val="bg1"/>
                </a:solidFill>
              </a:rPr>
              <a:t>NashAwna</a:t>
            </a:r>
            <a:r>
              <a:rPr lang="en-US" dirty="0">
                <a:solidFill>
                  <a:schemeClr val="bg1"/>
                </a:solidFill>
              </a:rPr>
              <a:t> Olton</a:t>
            </a:r>
          </a:p>
          <a:p>
            <a:r>
              <a:rPr lang="en-US" dirty="0">
                <a:solidFill>
                  <a:schemeClr val="bg1"/>
                </a:solidFill>
              </a:rPr>
              <a:t>Beverly </a:t>
            </a:r>
            <a:r>
              <a:rPr lang="en-US" dirty="0" err="1">
                <a:solidFill>
                  <a:schemeClr val="bg1"/>
                </a:solidFill>
              </a:rPr>
              <a:t>abadines</a:t>
            </a:r>
            <a:endParaRPr lang="en-US" dirty="0">
              <a:solidFill>
                <a:schemeClr val="bg1"/>
              </a:solidFill>
            </a:endParaRPr>
          </a:p>
          <a:p>
            <a:endParaRPr lang="en-US" dirty="0">
              <a:solidFill>
                <a:schemeClr val="bg1"/>
              </a:solidFill>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29675" y="3103869"/>
            <a:ext cx="2509836" cy="3102676"/>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88220" y="3128963"/>
            <a:ext cx="2462065" cy="3077582"/>
          </a:xfrm>
          <a:prstGeom prst="rect">
            <a:avLst/>
          </a:prstGeom>
        </p:spPr>
      </p:pic>
    </p:spTree>
    <p:extLst>
      <p:ext uri="{BB962C8B-B14F-4D97-AF65-F5344CB8AC3E}">
        <p14:creationId xmlns:p14="http://schemas.microsoft.com/office/powerpoint/2010/main" val="130919654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solidFill>
              </a:rPr>
              <a:t>Solution</a:t>
            </a:r>
          </a:p>
        </p:txBody>
      </p:sp>
      <p:sp>
        <p:nvSpPr>
          <p:cNvPr id="3" name="Content Placeholder 2"/>
          <p:cNvSpPr>
            <a:spLocks noGrp="1"/>
          </p:cNvSpPr>
          <p:nvPr>
            <p:ph idx="1"/>
          </p:nvPr>
        </p:nvSpPr>
        <p:spPr>
          <a:xfrm>
            <a:off x="1141412" y="2097088"/>
            <a:ext cx="9905999" cy="3862388"/>
          </a:xfrm>
        </p:spPr>
        <p:txBody>
          <a:bodyPr/>
          <a:lstStyle/>
          <a:p>
            <a:r>
              <a:rPr lang="en-US" dirty="0">
                <a:solidFill>
                  <a:schemeClr val="bg1"/>
                </a:solidFill>
              </a:rPr>
              <a:t>1) Matched Dimensions (24x38)</a:t>
            </a:r>
          </a:p>
          <a:p>
            <a:r>
              <a:rPr lang="en-US" dirty="0">
                <a:solidFill>
                  <a:schemeClr val="bg1"/>
                </a:solidFill>
              </a:rPr>
              <a:t>2) Grayscale implementation (rgb2gray)</a:t>
            </a:r>
          </a:p>
          <a:p>
            <a:r>
              <a:rPr lang="en-US" dirty="0">
                <a:solidFill>
                  <a:schemeClr val="bg1"/>
                </a:solidFill>
              </a:rPr>
              <a:t>3) Background function (</a:t>
            </a:r>
            <a:r>
              <a:rPr lang="en-US" dirty="0" err="1">
                <a:solidFill>
                  <a:schemeClr val="bg1"/>
                </a:solidFill>
              </a:rPr>
              <a:t>imread</a:t>
            </a:r>
            <a:r>
              <a:rPr lang="en-US" dirty="0">
                <a:solidFill>
                  <a:schemeClr val="bg1"/>
                </a:solidFill>
              </a:rPr>
              <a:t>() )</a:t>
            </a:r>
          </a:p>
          <a:p>
            <a:r>
              <a:rPr lang="en-US" dirty="0">
                <a:solidFill>
                  <a:schemeClr val="bg1"/>
                </a:solidFill>
              </a:rPr>
              <a:t>4) Changed image type ( </a:t>
            </a:r>
            <a:r>
              <a:rPr lang="en-US" dirty="0" err="1">
                <a:solidFill>
                  <a:schemeClr val="bg1"/>
                </a:solidFill>
              </a:rPr>
              <a:t>int</a:t>
            </a:r>
            <a:r>
              <a:rPr lang="en-US" dirty="0">
                <a:solidFill>
                  <a:schemeClr val="bg1"/>
                </a:solidFill>
              </a:rPr>
              <a:t> to double) </a:t>
            </a:r>
          </a:p>
          <a:p>
            <a:r>
              <a:rPr lang="en-US" dirty="0">
                <a:solidFill>
                  <a:schemeClr val="bg1"/>
                </a:solidFill>
              </a:rPr>
              <a:t>5) Changed Functions ( </a:t>
            </a:r>
            <a:r>
              <a:rPr lang="en-US" dirty="0" err="1">
                <a:solidFill>
                  <a:schemeClr val="bg1"/>
                </a:solidFill>
              </a:rPr>
              <a:t>princomp</a:t>
            </a:r>
            <a:r>
              <a:rPr lang="en-US" dirty="0">
                <a:solidFill>
                  <a:schemeClr val="bg1"/>
                </a:solidFill>
              </a:rPr>
              <a:t>() to </a:t>
            </a:r>
            <a:r>
              <a:rPr lang="en-US" dirty="0" err="1">
                <a:solidFill>
                  <a:schemeClr val="bg1"/>
                </a:solidFill>
              </a:rPr>
              <a:t>pca</a:t>
            </a:r>
            <a:r>
              <a:rPr lang="en-US" dirty="0">
                <a:solidFill>
                  <a:schemeClr val="bg1"/>
                </a:solidFill>
              </a:rPr>
              <a:t>() )</a:t>
            </a:r>
          </a:p>
          <a:p>
            <a:r>
              <a:rPr lang="en-US" dirty="0">
                <a:solidFill>
                  <a:schemeClr val="bg1"/>
                </a:solidFill>
              </a:rPr>
              <a:t>6) Directory ( changed directories to run test image)</a:t>
            </a:r>
          </a:p>
        </p:txBody>
      </p:sp>
      <p:pic>
        <p:nvPicPr>
          <p:cNvPr id="4" name="Picture 3"/>
          <p:cNvPicPr>
            <a:picLocks noChangeAspect="1"/>
          </p:cNvPicPr>
          <p:nvPr/>
        </p:nvPicPr>
        <p:blipFill>
          <a:blip r:embed="rId2"/>
          <a:stretch>
            <a:fillRect/>
          </a:stretch>
        </p:blipFill>
        <p:spPr>
          <a:xfrm>
            <a:off x="7329292" y="1946274"/>
            <a:ext cx="4375167" cy="2911475"/>
          </a:xfrm>
          <a:prstGeom prst="rect">
            <a:avLst/>
          </a:prstGeom>
        </p:spPr>
      </p:pic>
    </p:spTree>
    <p:extLst>
      <p:ext uri="{BB962C8B-B14F-4D97-AF65-F5344CB8AC3E}">
        <p14:creationId xmlns:p14="http://schemas.microsoft.com/office/powerpoint/2010/main" val="21049669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solidFill>
              </a:rPr>
              <a:t>Benefits </a:t>
            </a:r>
          </a:p>
        </p:txBody>
      </p:sp>
      <p:sp>
        <p:nvSpPr>
          <p:cNvPr id="3" name="Content Placeholder 2"/>
          <p:cNvSpPr>
            <a:spLocks noGrp="1"/>
          </p:cNvSpPr>
          <p:nvPr>
            <p:ph idx="1"/>
          </p:nvPr>
        </p:nvSpPr>
        <p:spPr>
          <a:xfrm>
            <a:off x="1003625" y="2097087"/>
            <a:ext cx="10294851" cy="4065717"/>
          </a:xfrm>
        </p:spPr>
        <p:txBody>
          <a:bodyPr>
            <a:normAutofit fontScale="92500" lnSpcReduction="10000"/>
          </a:bodyPr>
          <a:lstStyle/>
          <a:p>
            <a:r>
              <a:rPr lang="en-US" dirty="0">
                <a:solidFill>
                  <a:schemeClr val="bg1"/>
                </a:solidFill>
              </a:rPr>
              <a:t>Knowledge: </a:t>
            </a:r>
          </a:p>
          <a:p>
            <a:r>
              <a:rPr lang="en-US" dirty="0">
                <a:solidFill>
                  <a:schemeClr val="bg1"/>
                </a:solidFill>
              </a:rPr>
              <a:t>1) Learned Statistical procedure of</a:t>
            </a:r>
          </a:p>
          <a:p>
            <a:pPr marL="0" indent="0">
              <a:buNone/>
            </a:pPr>
            <a:r>
              <a:rPr lang="en-US" dirty="0">
                <a:solidFill>
                  <a:schemeClr val="bg1"/>
                </a:solidFill>
              </a:rPr>
              <a:t>PCA and SVD.</a:t>
            </a:r>
          </a:p>
          <a:p>
            <a:r>
              <a:rPr lang="en-US" dirty="0">
                <a:solidFill>
                  <a:schemeClr val="bg1"/>
                </a:solidFill>
              </a:rPr>
              <a:t>2) Learned Covariance matrix implementation in </a:t>
            </a:r>
          </a:p>
          <a:p>
            <a:pPr marL="0" indent="0">
              <a:buNone/>
            </a:pPr>
            <a:r>
              <a:rPr lang="en-US" dirty="0">
                <a:solidFill>
                  <a:schemeClr val="bg1"/>
                </a:solidFill>
              </a:rPr>
              <a:t>       Mat lab</a:t>
            </a:r>
          </a:p>
          <a:p>
            <a:r>
              <a:rPr lang="en-US" dirty="0">
                <a:solidFill>
                  <a:schemeClr val="bg1"/>
                </a:solidFill>
              </a:rPr>
              <a:t>3) Dimensionality reduction by mapping</a:t>
            </a:r>
          </a:p>
          <a:p>
            <a:r>
              <a:rPr lang="en-US" dirty="0">
                <a:solidFill>
                  <a:schemeClr val="bg1"/>
                </a:solidFill>
              </a:rPr>
              <a:t>4) Expanded knowledge on linear transformations</a:t>
            </a:r>
          </a:p>
          <a:p>
            <a:r>
              <a:rPr lang="en-US" dirty="0">
                <a:solidFill>
                  <a:schemeClr val="bg1"/>
                </a:solidFill>
              </a:rPr>
              <a:t>5) Train images by reshaping and mapping</a:t>
            </a:r>
          </a:p>
        </p:txBody>
      </p:sp>
      <p:pic>
        <p:nvPicPr>
          <p:cNvPr id="4" name="Picture 3"/>
          <p:cNvPicPr>
            <a:picLocks noChangeAspect="1"/>
          </p:cNvPicPr>
          <p:nvPr/>
        </p:nvPicPr>
        <p:blipFill>
          <a:blip r:embed="rId2"/>
          <a:stretch>
            <a:fillRect/>
          </a:stretch>
        </p:blipFill>
        <p:spPr>
          <a:xfrm>
            <a:off x="7453311" y="2249487"/>
            <a:ext cx="4508500" cy="1983581"/>
          </a:xfrm>
          <a:prstGeom prst="rect">
            <a:avLst/>
          </a:prstGeom>
        </p:spPr>
      </p:pic>
    </p:spTree>
    <p:extLst>
      <p:ext uri="{BB962C8B-B14F-4D97-AF65-F5344CB8AC3E}">
        <p14:creationId xmlns:p14="http://schemas.microsoft.com/office/powerpoint/2010/main" val="8441084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solidFill>
              </a:rPr>
              <a:t>benefits (</a:t>
            </a:r>
            <a:r>
              <a:rPr lang="en-US" dirty="0" err="1">
                <a:solidFill>
                  <a:schemeClr val="bg1"/>
                </a:solidFill>
              </a:rPr>
              <a:t>cont</a:t>
            </a:r>
            <a:r>
              <a:rPr lang="en-US" dirty="0">
                <a:solidFill>
                  <a:schemeClr val="bg1"/>
                </a:solidFill>
              </a:rPr>
              <a:t>)</a:t>
            </a:r>
          </a:p>
        </p:txBody>
      </p:sp>
      <p:sp>
        <p:nvSpPr>
          <p:cNvPr id="3" name="Content Placeholder 2"/>
          <p:cNvSpPr>
            <a:spLocks noGrp="1"/>
          </p:cNvSpPr>
          <p:nvPr>
            <p:ph idx="1"/>
          </p:nvPr>
        </p:nvSpPr>
        <p:spPr/>
        <p:txBody>
          <a:bodyPr/>
          <a:lstStyle/>
          <a:p>
            <a:r>
              <a:rPr lang="en-US" dirty="0">
                <a:solidFill>
                  <a:schemeClr val="bg1"/>
                </a:solidFill>
              </a:rPr>
              <a:t>Skills and techniques:</a:t>
            </a:r>
          </a:p>
          <a:p>
            <a:r>
              <a:rPr lang="en-US" dirty="0">
                <a:solidFill>
                  <a:schemeClr val="bg1"/>
                </a:solidFill>
              </a:rPr>
              <a:t>1) Mat lab Coding </a:t>
            </a:r>
          </a:p>
          <a:p>
            <a:r>
              <a:rPr lang="en-US" dirty="0">
                <a:solidFill>
                  <a:schemeClr val="bg1"/>
                </a:solidFill>
              </a:rPr>
              <a:t>2) Troubleshooting</a:t>
            </a:r>
          </a:p>
          <a:p>
            <a:r>
              <a:rPr lang="en-US" dirty="0">
                <a:solidFill>
                  <a:schemeClr val="bg1"/>
                </a:solidFill>
              </a:rPr>
              <a:t>3) Research</a:t>
            </a:r>
            <a:endParaRPr lang="en-US" dirty="0"/>
          </a:p>
        </p:txBody>
      </p:sp>
      <p:pic>
        <p:nvPicPr>
          <p:cNvPr id="6" name="Picture 5"/>
          <p:cNvPicPr>
            <a:picLocks noChangeAspect="1"/>
          </p:cNvPicPr>
          <p:nvPr/>
        </p:nvPicPr>
        <p:blipFill>
          <a:blip r:embed="rId2"/>
          <a:stretch>
            <a:fillRect/>
          </a:stretch>
        </p:blipFill>
        <p:spPr>
          <a:xfrm>
            <a:off x="6486525" y="1898673"/>
            <a:ext cx="4031283" cy="3044803"/>
          </a:xfrm>
          <a:prstGeom prst="rect">
            <a:avLst/>
          </a:prstGeom>
        </p:spPr>
      </p:pic>
    </p:spTree>
    <p:extLst>
      <p:ext uri="{BB962C8B-B14F-4D97-AF65-F5344CB8AC3E}">
        <p14:creationId xmlns:p14="http://schemas.microsoft.com/office/powerpoint/2010/main" val="8286102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2540001" y="1700212"/>
            <a:ext cx="6961188" cy="4638056"/>
          </a:xfrm>
          <a:prstGeom prst="rect">
            <a:avLst/>
          </a:prstGeom>
        </p:spPr>
      </p:pic>
      <p:sp>
        <p:nvSpPr>
          <p:cNvPr id="7" name="Title 1"/>
          <p:cNvSpPr>
            <a:spLocks noGrp="1"/>
          </p:cNvSpPr>
          <p:nvPr>
            <p:ph type="title"/>
          </p:nvPr>
        </p:nvSpPr>
        <p:spPr>
          <a:xfrm>
            <a:off x="912813" y="221642"/>
            <a:ext cx="9905998" cy="1478570"/>
          </a:xfrm>
        </p:spPr>
        <p:txBody>
          <a:bodyPr/>
          <a:lstStyle/>
          <a:p>
            <a:pPr algn="ctr"/>
            <a:r>
              <a:rPr lang="en-US" dirty="0">
                <a:solidFill>
                  <a:schemeClr val="bg1"/>
                </a:solidFill>
              </a:rPr>
              <a:t>tHE end</a:t>
            </a:r>
          </a:p>
        </p:txBody>
      </p:sp>
    </p:spTree>
    <p:extLst>
      <p:ext uri="{BB962C8B-B14F-4D97-AF65-F5344CB8AC3E}">
        <p14:creationId xmlns:p14="http://schemas.microsoft.com/office/powerpoint/2010/main" val="18874433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solidFill>
              </a:rPr>
              <a:t>introduction </a:t>
            </a:r>
          </a:p>
        </p:txBody>
      </p:sp>
      <p:sp>
        <p:nvSpPr>
          <p:cNvPr id="3" name="Content Placeholder 2"/>
          <p:cNvSpPr>
            <a:spLocks noGrp="1"/>
          </p:cNvSpPr>
          <p:nvPr>
            <p:ph idx="1"/>
          </p:nvPr>
        </p:nvSpPr>
        <p:spPr/>
        <p:txBody>
          <a:bodyPr/>
          <a:lstStyle/>
          <a:p>
            <a:r>
              <a:rPr lang="en-US" dirty="0">
                <a:solidFill>
                  <a:schemeClr val="bg1"/>
                </a:solidFill>
              </a:rPr>
              <a:t>Purpose:</a:t>
            </a:r>
          </a:p>
          <a:p>
            <a:endParaRPr lang="en-US" dirty="0">
              <a:solidFill>
                <a:schemeClr val="bg1"/>
              </a:solidFill>
            </a:endParaRPr>
          </a:p>
          <a:p>
            <a:r>
              <a:rPr lang="en-US" dirty="0">
                <a:solidFill>
                  <a:schemeClr val="bg1"/>
                </a:solidFill>
              </a:rPr>
              <a:t>1) Apply PCA for OCR </a:t>
            </a:r>
          </a:p>
          <a:p>
            <a:endParaRPr lang="en-US" dirty="0">
              <a:solidFill>
                <a:schemeClr val="bg1"/>
              </a:solidFill>
            </a:endParaRPr>
          </a:p>
          <a:p>
            <a:r>
              <a:rPr lang="en-US" dirty="0">
                <a:solidFill>
                  <a:schemeClr val="bg1"/>
                </a:solidFill>
              </a:rPr>
              <a:t>2) Convert images</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71078" y="2249487"/>
            <a:ext cx="6070600" cy="2159000"/>
          </a:xfrm>
          <a:prstGeom prst="rect">
            <a:avLst/>
          </a:prstGeom>
        </p:spPr>
      </p:pic>
    </p:spTree>
    <p:extLst>
      <p:ext uri="{BB962C8B-B14F-4D97-AF65-F5344CB8AC3E}">
        <p14:creationId xmlns:p14="http://schemas.microsoft.com/office/powerpoint/2010/main" val="11102355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solidFill>
              </a:rPr>
              <a:t>Introduction (</a:t>
            </a:r>
            <a:r>
              <a:rPr lang="en-US" dirty="0" err="1">
                <a:solidFill>
                  <a:schemeClr val="bg1"/>
                </a:solidFill>
              </a:rPr>
              <a:t>cont</a:t>
            </a:r>
            <a:r>
              <a:rPr lang="en-US" dirty="0">
                <a:solidFill>
                  <a:schemeClr val="bg1"/>
                </a:solidFill>
              </a:rPr>
              <a:t>)</a:t>
            </a:r>
          </a:p>
        </p:txBody>
      </p:sp>
      <p:sp>
        <p:nvSpPr>
          <p:cNvPr id="3" name="Content Placeholder 2"/>
          <p:cNvSpPr>
            <a:spLocks noGrp="1"/>
          </p:cNvSpPr>
          <p:nvPr>
            <p:ph idx="1"/>
          </p:nvPr>
        </p:nvSpPr>
        <p:spPr>
          <a:xfrm>
            <a:off x="1141412" y="1878011"/>
            <a:ext cx="9905999" cy="4667932"/>
          </a:xfrm>
        </p:spPr>
        <p:txBody>
          <a:bodyPr>
            <a:normAutofit fontScale="85000" lnSpcReduction="20000"/>
          </a:bodyPr>
          <a:lstStyle/>
          <a:p>
            <a:r>
              <a:rPr lang="en-US" sz="2800" dirty="0">
                <a:solidFill>
                  <a:schemeClr val="bg1"/>
                </a:solidFill>
              </a:rPr>
              <a:t>Significance:</a:t>
            </a:r>
          </a:p>
          <a:p>
            <a:endParaRPr lang="en-US" sz="2800" dirty="0">
              <a:solidFill>
                <a:schemeClr val="bg1"/>
              </a:solidFill>
            </a:endParaRPr>
          </a:p>
          <a:p>
            <a:r>
              <a:rPr lang="en-US" sz="2800" dirty="0">
                <a:solidFill>
                  <a:schemeClr val="bg1"/>
                </a:solidFill>
              </a:rPr>
              <a:t>Allow files to be saved/modified</a:t>
            </a:r>
          </a:p>
          <a:p>
            <a:endParaRPr lang="en-US" sz="2800" dirty="0">
              <a:solidFill>
                <a:schemeClr val="bg1"/>
              </a:solidFill>
            </a:endParaRPr>
          </a:p>
          <a:p>
            <a:r>
              <a:rPr lang="en-US" sz="2800" dirty="0">
                <a:solidFill>
                  <a:schemeClr val="bg1"/>
                </a:solidFill>
              </a:rPr>
              <a:t>1) Licenses plate</a:t>
            </a:r>
          </a:p>
          <a:p>
            <a:endParaRPr lang="en-US" sz="2800" dirty="0">
              <a:solidFill>
                <a:schemeClr val="bg1"/>
              </a:solidFill>
            </a:endParaRPr>
          </a:p>
          <a:p>
            <a:r>
              <a:rPr lang="en-US" sz="2800" dirty="0">
                <a:solidFill>
                  <a:schemeClr val="bg1"/>
                </a:solidFill>
              </a:rPr>
              <a:t>2) Recognition </a:t>
            </a:r>
          </a:p>
          <a:p>
            <a:endParaRPr lang="en-US" sz="2800" dirty="0">
              <a:solidFill>
                <a:schemeClr val="bg1"/>
              </a:solidFill>
            </a:endParaRPr>
          </a:p>
          <a:p>
            <a:r>
              <a:rPr lang="en-US" sz="2800" dirty="0">
                <a:solidFill>
                  <a:schemeClr val="bg1"/>
                </a:solidFill>
              </a:rPr>
              <a:t>3) Files (scan)</a:t>
            </a: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35762" y="2249487"/>
            <a:ext cx="3835400" cy="3314700"/>
          </a:xfrm>
          <a:prstGeom prst="rect">
            <a:avLst/>
          </a:prstGeom>
        </p:spPr>
      </p:pic>
    </p:spTree>
    <p:extLst>
      <p:ext uri="{BB962C8B-B14F-4D97-AF65-F5344CB8AC3E}">
        <p14:creationId xmlns:p14="http://schemas.microsoft.com/office/powerpoint/2010/main" val="15461719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solidFill>
              </a:rPr>
              <a:t>Introduction (</a:t>
            </a:r>
            <a:r>
              <a:rPr lang="en-US" dirty="0" err="1">
                <a:solidFill>
                  <a:schemeClr val="bg1"/>
                </a:solidFill>
              </a:rPr>
              <a:t>cont</a:t>
            </a:r>
            <a:r>
              <a:rPr lang="en-US" dirty="0">
                <a:solidFill>
                  <a:schemeClr val="bg1"/>
                </a:solidFill>
              </a:rPr>
              <a:t>) </a:t>
            </a:r>
          </a:p>
        </p:txBody>
      </p:sp>
      <p:sp>
        <p:nvSpPr>
          <p:cNvPr id="3" name="Content Placeholder 2"/>
          <p:cNvSpPr>
            <a:spLocks noGrp="1"/>
          </p:cNvSpPr>
          <p:nvPr>
            <p:ph idx="1"/>
          </p:nvPr>
        </p:nvSpPr>
        <p:spPr>
          <a:xfrm>
            <a:off x="1139825" y="2062535"/>
            <a:ext cx="9905999" cy="3541714"/>
          </a:xfrm>
        </p:spPr>
        <p:txBody>
          <a:bodyPr/>
          <a:lstStyle/>
          <a:p>
            <a:r>
              <a:rPr lang="en-US" dirty="0">
                <a:solidFill>
                  <a:schemeClr val="bg1"/>
                </a:solidFill>
              </a:rPr>
              <a:t>Goal: to recognize and convert images of letters into texts</a:t>
            </a:r>
          </a:p>
          <a:p>
            <a:r>
              <a:rPr lang="en-US" dirty="0">
                <a:solidFill>
                  <a:schemeClr val="bg1"/>
                </a:solidFill>
              </a:rPr>
              <a:t>Test effects of data compression </a:t>
            </a:r>
          </a:p>
          <a:p>
            <a:endParaRPr lang="en-US" dirty="0">
              <a:solidFill>
                <a:schemeClr val="bg1"/>
              </a:solidFill>
            </a:endParaRPr>
          </a:p>
          <a:p>
            <a:endParaRPr lang="en-US" dirty="0">
              <a:solidFill>
                <a:schemeClr val="bg1"/>
              </a:solidFill>
            </a:endParaRPr>
          </a:p>
          <a:p>
            <a:endParaRPr lang="en-US" dirty="0"/>
          </a:p>
        </p:txBody>
      </p:sp>
      <p:pic>
        <p:nvPicPr>
          <p:cNvPr id="1026" name="Picture 2" descr="https://lh3.googleusercontent.com/Ssshe6e0DegjyUYORRkF2b_LwPTW2jxn5OAYENFSHQsSAIsQJYMvs0XJ64WKEiHCjkoIE00iC-ZJFEUsRKsY0AuyrViV90-k5g52fxaXZsLCgdsw-XZESRSLa19K71Sf4U_Q8IRl"/>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55814" y="3273191"/>
            <a:ext cx="3030375" cy="233105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lh5.googleusercontent.com/RlNayIBiQZmO0cT4Z9koP9HSM-7-SyKfSzfqM0qtliMkQclPNXvVr5Mz_lvjP0glrAvZ58P1ckagkbsP4sUwQoiw6VP80YZzv0b7MD81zdJh6eChcBsrOOpakkf8UjWP67MoksTv"/>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93169" y="3273191"/>
            <a:ext cx="3070386" cy="23581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915136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solidFill>
              </a:rPr>
              <a:t>Methodology framework: </a:t>
            </a:r>
          </a:p>
        </p:txBody>
      </p:sp>
      <p:sp>
        <p:nvSpPr>
          <p:cNvPr id="3" name="Content Placeholder 2"/>
          <p:cNvSpPr>
            <a:spLocks noGrp="1"/>
          </p:cNvSpPr>
          <p:nvPr>
            <p:ph idx="1"/>
          </p:nvPr>
        </p:nvSpPr>
        <p:spPr/>
        <p:txBody>
          <a:bodyPr/>
          <a:lstStyle/>
          <a:p>
            <a:r>
              <a:rPr lang="en-US" dirty="0">
                <a:solidFill>
                  <a:schemeClr val="bg1"/>
                </a:solidFill>
              </a:rPr>
              <a:t>Develop the Data</a:t>
            </a:r>
          </a:p>
          <a:p>
            <a:r>
              <a:rPr lang="en-US" dirty="0">
                <a:solidFill>
                  <a:schemeClr val="bg1"/>
                </a:solidFill>
              </a:rPr>
              <a:t>Centralize the Data</a:t>
            </a:r>
          </a:p>
          <a:p>
            <a:r>
              <a:rPr lang="en-US" dirty="0">
                <a:solidFill>
                  <a:schemeClr val="bg1"/>
                </a:solidFill>
              </a:rPr>
              <a:t>Find Eigenvalue and Eigenvectors</a:t>
            </a:r>
          </a:p>
          <a:p>
            <a:r>
              <a:rPr lang="en-US" dirty="0">
                <a:solidFill>
                  <a:schemeClr val="bg1"/>
                </a:solidFill>
              </a:rPr>
              <a:t>Test Images and Output Results</a:t>
            </a:r>
          </a:p>
          <a:p>
            <a:r>
              <a:rPr lang="en-US" dirty="0">
                <a:solidFill>
                  <a:schemeClr val="bg1"/>
                </a:solidFill>
              </a:rPr>
              <a:t>Develop Bigger Data</a:t>
            </a:r>
          </a:p>
          <a:p>
            <a:pPr marL="0" indent="0">
              <a:buNone/>
            </a:pPr>
            <a:endParaRPr lang="en-US" dirty="0"/>
          </a:p>
        </p:txBody>
      </p:sp>
      <p:pic>
        <p:nvPicPr>
          <p:cNvPr id="4" name="Picture 3"/>
          <p:cNvPicPr>
            <a:picLocks noChangeAspect="1"/>
          </p:cNvPicPr>
          <p:nvPr/>
        </p:nvPicPr>
        <p:blipFill>
          <a:blip r:embed="rId2"/>
          <a:stretch>
            <a:fillRect/>
          </a:stretch>
        </p:blipFill>
        <p:spPr>
          <a:xfrm>
            <a:off x="6475095" y="2249487"/>
            <a:ext cx="4187583" cy="2525713"/>
          </a:xfrm>
          <a:prstGeom prst="rect">
            <a:avLst/>
          </a:prstGeom>
        </p:spPr>
      </p:pic>
      <p:pic>
        <p:nvPicPr>
          <p:cNvPr id="8" name="Picture 7"/>
          <p:cNvPicPr>
            <a:picLocks noChangeAspect="1"/>
          </p:cNvPicPr>
          <p:nvPr/>
        </p:nvPicPr>
        <p:blipFill>
          <a:blip r:embed="rId3"/>
          <a:stretch>
            <a:fillRect/>
          </a:stretch>
        </p:blipFill>
        <p:spPr>
          <a:xfrm>
            <a:off x="6800472" y="1873101"/>
            <a:ext cx="3536828" cy="3618537"/>
          </a:xfrm>
          <a:prstGeom prst="rect">
            <a:avLst/>
          </a:prstGeom>
          <a:scene3d>
            <a:camera prst="orthographicFront">
              <a:rot lat="0" lon="0" rev="0"/>
            </a:camera>
            <a:lightRig rig="threePt" dir="t"/>
          </a:scene3d>
        </p:spPr>
      </p:pic>
      <p:pic>
        <p:nvPicPr>
          <p:cNvPr id="9" name="Picture 8"/>
          <p:cNvPicPr>
            <a:picLocks noChangeAspect="1"/>
          </p:cNvPicPr>
          <p:nvPr/>
        </p:nvPicPr>
        <p:blipFill>
          <a:blip r:embed="rId3"/>
          <a:stretch>
            <a:fillRect/>
          </a:stretch>
        </p:blipFill>
        <p:spPr>
          <a:xfrm>
            <a:off x="6952872" y="2025501"/>
            <a:ext cx="3536828" cy="3618537"/>
          </a:xfrm>
          <a:prstGeom prst="rect">
            <a:avLst/>
          </a:prstGeom>
          <a:scene3d>
            <a:camera prst="orthographicFront">
              <a:rot lat="0" lon="0" rev="18900000"/>
            </a:camera>
            <a:lightRig rig="threePt" dir="t"/>
          </a:scene3d>
        </p:spPr>
      </p:pic>
      <p:cxnSp>
        <p:nvCxnSpPr>
          <p:cNvPr id="11" name="Straight Connector 10"/>
          <p:cNvCxnSpPr/>
          <p:nvPr/>
        </p:nvCxnSpPr>
        <p:spPr>
          <a:xfrm>
            <a:off x="7327900" y="3784600"/>
            <a:ext cx="3848100" cy="0"/>
          </a:xfrm>
          <a:prstGeom prst="line">
            <a:avLst/>
          </a:prstGeom>
          <a:ln w="38100"/>
        </p:spPr>
        <p:style>
          <a:lnRef idx="1">
            <a:schemeClr val="accent3"/>
          </a:lnRef>
          <a:fillRef idx="0">
            <a:schemeClr val="accent3"/>
          </a:fillRef>
          <a:effectRef idx="0">
            <a:schemeClr val="accent3"/>
          </a:effectRef>
          <a:fontRef idx="minor">
            <a:schemeClr val="tx1"/>
          </a:fontRef>
        </p:style>
      </p:cxnSp>
      <p:cxnSp>
        <p:nvCxnSpPr>
          <p:cNvPr id="15" name="Straight Connector 14"/>
          <p:cNvCxnSpPr/>
          <p:nvPr/>
        </p:nvCxnSpPr>
        <p:spPr>
          <a:xfrm>
            <a:off x="9251950" y="2097088"/>
            <a:ext cx="0" cy="3618537"/>
          </a:xfrm>
          <a:prstGeom prst="line">
            <a:avLst/>
          </a:prstGeom>
          <a:ln w="381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21256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solidFill>
              </a:rPr>
              <a:t>Results and discussions: </a:t>
            </a:r>
          </a:p>
        </p:txBody>
      </p:sp>
      <p:sp>
        <p:nvSpPr>
          <p:cNvPr id="3" name="Content Placeholder 2"/>
          <p:cNvSpPr>
            <a:spLocks noGrp="1"/>
          </p:cNvSpPr>
          <p:nvPr>
            <p:ph idx="1"/>
          </p:nvPr>
        </p:nvSpPr>
        <p:spPr>
          <a:xfrm>
            <a:off x="1141412" y="1886901"/>
            <a:ext cx="9905999" cy="4608513"/>
          </a:xfrm>
        </p:spPr>
        <p:txBody>
          <a:bodyPr>
            <a:normAutofit/>
          </a:bodyPr>
          <a:lstStyle/>
          <a:p>
            <a:r>
              <a:rPr lang="en-US" dirty="0">
                <a:solidFill>
                  <a:schemeClr val="bg1"/>
                </a:solidFill>
              </a:rPr>
              <a:t>Dataset One: (912 x 15)</a:t>
            </a:r>
          </a:p>
          <a:p>
            <a:r>
              <a:rPr lang="en-US" dirty="0">
                <a:solidFill>
                  <a:schemeClr val="bg1"/>
                </a:solidFill>
              </a:rPr>
              <a:t>Test Images: ‘ABC’ </a:t>
            </a:r>
          </a:p>
          <a:p>
            <a:r>
              <a:rPr lang="en-US" dirty="0">
                <a:solidFill>
                  <a:schemeClr val="bg1"/>
                </a:solidFill>
              </a:rPr>
              <a:t>Fonts: </a:t>
            </a:r>
            <a:r>
              <a:rPr lang="en-US" sz="2400" dirty="0">
                <a:solidFill>
                  <a:schemeClr val="bg1"/>
                </a:solidFill>
              </a:rPr>
              <a:t>Calibri, </a:t>
            </a:r>
            <a:r>
              <a:rPr lang="en-US" sz="2400" dirty="0" err="1">
                <a:solidFill>
                  <a:schemeClr val="bg1"/>
                </a:solidFill>
              </a:rPr>
              <a:t>AgencyFb</a:t>
            </a:r>
            <a:r>
              <a:rPr lang="en-US" dirty="0">
                <a:solidFill>
                  <a:schemeClr val="bg1"/>
                </a:solidFill>
              </a:rPr>
              <a:t>, </a:t>
            </a:r>
            <a:r>
              <a:rPr lang="en-US" sz="2400" dirty="0" err="1">
                <a:solidFill>
                  <a:schemeClr val="bg1"/>
                </a:solidFill>
              </a:rPr>
              <a:t>BellMT</a:t>
            </a:r>
            <a:r>
              <a:rPr lang="en-US" dirty="0">
                <a:solidFill>
                  <a:schemeClr val="bg1"/>
                </a:solidFill>
              </a:rPr>
              <a:t>, </a:t>
            </a:r>
            <a:r>
              <a:rPr lang="en-US" sz="2400" dirty="0">
                <a:solidFill>
                  <a:schemeClr val="bg1"/>
                </a:solidFill>
              </a:rPr>
              <a:t>MS Gothic, Arial Narrow</a:t>
            </a:r>
          </a:p>
          <a:p>
            <a:r>
              <a:rPr lang="en-US" dirty="0">
                <a:solidFill>
                  <a:schemeClr val="bg1"/>
                </a:solidFill>
              </a:rPr>
              <a:t>Output: </a:t>
            </a:r>
            <a:r>
              <a:rPr lang="en-US" sz="2400" dirty="0">
                <a:solidFill>
                  <a:schemeClr val="bg1"/>
                </a:solidFill>
              </a:rPr>
              <a:t> </a:t>
            </a:r>
          </a:p>
          <a:p>
            <a:endParaRPr lang="en-US" dirty="0">
              <a:solidFill>
                <a:schemeClr val="bg1"/>
              </a:solidFill>
            </a:endParaRPr>
          </a:p>
          <a:p>
            <a:endParaRPr lang="en-US" sz="2400" dirty="0">
              <a:solidFill>
                <a:schemeClr val="bg1"/>
              </a:solidFill>
            </a:endParaRPr>
          </a:p>
          <a:p>
            <a:endParaRPr lang="en-US" dirty="0">
              <a:solidFill>
                <a:schemeClr val="bg1"/>
              </a:solidFill>
            </a:endParaRPr>
          </a:p>
          <a:p>
            <a:r>
              <a:rPr lang="en-US" dirty="0">
                <a:solidFill>
                  <a:schemeClr val="bg1"/>
                </a:solidFill>
              </a:rPr>
              <a:t>3 out of 3 Letters Correct! </a:t>
            </a:r>
            <a:endParaRPr lang="en-US" sz="2400" dirty="0">
              <a:solidFill>
                <a:schemeClr val="bg1"/>
              </a:solidFill>
            </a:endParaRPr>
          </a:p>
        </p:txBody>
      </p:sp>
      <p:pic>
        <p:nvPicPr>
          <p:cNvPr id="4" name="Picture 3"/>
          <p:cNvPicPr>
            <a:picLocks noChangeAspect="1"/>
          </p:cNvPicPr>
          <p:nvPr/>
        </p:nvPicPr>
        <p:blipFill>
          <a:blip r:embed="rId2"/>
          <a:stretch>
            <a:fillRect/>
          </a:stretch>
        </p:blipFill>
        <p:spPr>
          <a:xfrm>
            <a:off x="6475095" y="3607753"/>
            <a:ext cx="4848225" cy="2924175"/>
          </a:xfrm>
          <a:prstGeom prst="rect">
            <a:avLst/>
          </a:prstGeom>
        </p:spPr>
      </p:pic>
      <p:pic>
        <p:nvPicPr>
          <p:cNvPr id="5" name="Picture 4" descr="https://lh5.googleusercontent.com/X3m_DQRW2dNmJ__AtHFtaYIgbwV3N0TFhsE1UZJNccPxclhaKbWATI0_TIJXTAX0W2QECrGbG5w29ma9DuKSaJ4eCuLoL3oBElAqm2v2sp4x6lSm1V9CLi_8VveXNzrBhyzWHENb"/>
          <p:cNvPicPr/>
          <p:nvPr/>
        </p:nvPicPr>
        <p:blipFill>
          <a:blip r:embed="rId3">
            <a:extLst>
              <a:ext uri="{28A0092B-C50C-407E-A947-70E740481C1C}">
                <a14:useLocalDpi xmlns:a14="http://schemas.microsoft.com/office/drawing/2010/main" val="0"/>
              </a:ext>
            </a:extLst>
          </a:blip>
          <a:srcRect/>
          <a:stretch>
            <a:fillRect/>
          </a:stretch>
        </p:blipFill>
        <p:spPr bwMode="auto">
          <a:xfrm>
            <a:off x="1390332" y="4191157"/>
            <a:ext cx="3593148" cy="1409543"/>
          </a:xfrm>
          <a:prstGeom prst="rect">
            <a:avLst/>
          </a:prstGeom>
          <a:noFill/>
          <a:ln>
            <a:noFill/>
          </a:ln>
        </p:spPr>
      </p:pic>
    </p:spTree>
    <p:extLst>
      <p:ext uri="{BB962C8B-B14F-4D97-AF65-F5344CB8AC3E}">
        <p14:creationId xmlns:p14="http://schemas.microsoft.com/office/powerpoint/2010/main" val="9689077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solidFill>
              </a:rPr>
              <a:t>Results and discussions: </a:t>
            </a:r>
          </a:p>
        </p:txBody>
      </p:sp>
      <p:sp>
        <p:nvSpPr>
          <p:cNvPr id="3" name="Content Placeholder 2"/>
          <p:cNvSpPr>
            <a:spLocks noGrp="1"/>
          </p:cNvSpPr>
          <p:nvPr>
            <p:ph idx="1"/>
          </p:nvPr>
        </p:nvSpPr>
        <p:spPr>
          <a:xfrm>
            <a:off x="1141412" y="1886901"/>
            <a:ext cx="9905999" cy="4608513"/>
          </a:xfrm>
        </p:spPr>
        <p:txBody>
          <a:bodyPr>
            <a:normAutofit/>
          </a:bodyPr>
          <a:lstStyle/>
          <a:p>
            <a:r>
              <a:rPr lang="en-US" dirty="0">
                <a:solidFill>
                  <a:schemeClr val="bg1"/>
                </a:solidFill>
              </a:rPr>
              <a:t>Dataset Two: (900 x 135)</a:t>
            </a:r>
          </a:p>
          <a:p>
            <a:r>
              <a:rPr lang="en-US" dirty="0">
                <a:solidFill>
                  <a:schemeClr val="bg1"/>
                </a:solidFill>
              </a:rPr>
              <a:t>Test Images: ‘THE QUICK BROWN FOX JUMPS OVER LAZY DOG’ </a:t>
            </a:r>
          </a:p>
          <a:p>
            <a:r>
              <a:rPr lang="en-US" dirty="0">
                <a:solidFill>
                  <a:schemeClr val="bg1"/>
                </a:solidFill>
              </a:rPr>
              <a:t>Fonts: Calibri, </a:t>
            </a:r>
            <a:r>
              <a:rPr lang="en-US" dirty="0" err="1">
                <a:solidFill>
                  <a:schemeClr val="bg1"/>
                </a:solidFill>
              </a:rPr>
              <a:t>AgencyFb</a:t>
            </a:r>
            <a:r>
              <a:rPr lang="en-US" dirty="0">
                <a:solidFill>
                  <a:schemeClr val="bg1"/>
                </a:solidFill>
              </a:rPr>
              <a:t>, </a:t>
            </a:r>
            <a:r>
              <a:rPr lang="en-US" dirty="0" err="1">
                <a:solidFill>
                  <a:schemeClr val="bg1"/>
                </a:solidFill>
              </a:rPr>
              <a:t>BellMT</a:t>
            </a:r>
            <a:r>
              <a:rPr lang="en-US" dirty="0">
                <a:solidFill>
                  <a:schemeClr val="bg1"/>
                </a:solidFill>
              </a:rPr>
              <a:t>, Garamond, and Times New Roman</a:t>
            </a:r>
          </a:p>
          <a:p>
            <a:r>
              <a:rPr lang="en-US" dirty="0">
                <a:solidFill>
                  <a:schemeClr val="bg1"/>
                </a:solidFill>
              </a:rPr>
              <a:t>Output: </a:t>
            </a:r>
          </a:p>
          <a:p>
            <a:endParaRPr lang="en-US" dirty="0">
              <a:solidFill>
                <a:schemeClr val="bg1"/>
              </a:solidFill>
            </a:endParaRPr>
          </a:p>
          <a:p>
            <a:endParaRPr lang="en-US" dirty="0">
              <a:solidFill>
                <a:schemeClr val="bg1"/>
              </a:solidFill>
            </a:endParaRPr>
          </a:p>
          <a:p>
            <a:r>
              <a:rPr lang="en-US" dirty="0">
                <a:solidFill>
                  <a:schemeClr val="bg1"/>
                </a:solidFill>
              </a:rPr>
              <a:t>29 out of 39 Letters &amp; Spaces</a:t>
            </a:r>
          </a:p>
          <a:p>
            <a:endParaRPr lang="en-US" dirty="0">
              <a:solidFill>
                <a:schemeClr val="bg1"/>
              </a:solidFill>
            </a:endParaRPr>
          </a:p>
          <a:p>
            <a:endParaRPr lang="en-US" sz="2400" dirty="0">
              <a:solidFill>
                <a:schemeClr val="bg1"/>
              </a:solidFill>
            </a:endParaRPr>
          </a:p>
          <a:p>
            <a:endParaRPr lang="en-US" dirty="0">
              <a:solidFill>
                <a:schemeClr val="bg1"/>
              </a:solidFill>
            </a:endParaRPr>
          </a:p>
        </p:txBody>
      </p:sp>
      <p:pic>
        <p:nvPicPr>
          <p:cNvPr id="6" name="Picture 5"/>
          <p:cNvPicPr>
            <a:picLocks noChangeAspect="1"/>
          </p:cNvPicPr>
          <p:nvPr/>
        </p:nvPicPr>
        <p:blipFill>
          <a:blip r:embed="rId2"/>
          <a:stretch>
            <a:fillRect/>
          </a:stretch>
        </p:blipFill>
        <p:spPr>
          <a:xfrm>
            <a:off x="5232400" y="3710321"/>
            <a:ext cx="6864350" cy="2788980"/>
          </a:xfrm>
          <a:prstGeom prst="rect">
            <a:avLst/>
          </a:prstGeom>
        </p:spPr>
      </p:pic>
      <p:pic>
        <p:nvPicPr>
          <p:cNvPr id="10" name="Picture 9" descr="https://lh3.googleusercontent.com/KzdmV_uTm4rqLaO5M-q0gGEOz9N_AxOg7JoUjnbG8dGdqsGQODyE8XZS2ggp99QWwHSD7Cs_e4mQco6SzJpNypurAFwhH0E2srh_v6is3DZiE58ez6wxK1HtoYhk2eS1EWJQwhUJ"/>
          <p:cNvPicPr/>
          <p:nvPr/>
        </p:nvPicPr>
        <p:blipFill>
          <a:blip r:embed="rId3">
            <a:extLst>
              <a:ext uri="{28A0092B-C50C-407E-A947-70E740481C1C}">
                <a14:useLocalDpi xmlns:a14="http://schemas.microsoft.com/office/drawing/2010/main" val="0"/>
              </a:ext>
            </a:extLst>
          </a:blip>
          <a:srcRect/>
          <a:stretch>
            <a:fillRect/>
          </a:stretch>
        </p:blipFill>
        <p:spPr bwMode="auto">
          <a:xfrm>
            <a:off x="844232" y="4214541"/>
            <a:ext cx="4204335" cy="890270"/>
          </a:xfrm>
          <a:prstGeom prst="rect">
            <a:avLst/>
          </a:prstGeom>
          <a:noFill/>
          <a:ln>
            <a:noFill/>
          </a:ln>
        </p:spPr>
      </p:pic>
    </p:spTree>
    <p:extLst>
      <p:ext uri="{BB962C8B-B14F-4D97-AF65-F5344CB8AC3E}">
        <p14:creationId xmlns:p14="http://schemas.microsoft.com/office/powerpoint/2010/main" val="11240417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solidFill>
              </a:rPr>
              <a:t>Results and discussions: </a:t>
            </a:r>
          </a:p>
        </p:txBody>
      </p:sp>
      <p:sp>
        <p:nvSpPr>
          <p:cNvPr id="3" name="Content Placeholder 2"/>
          <p:cNvSpPr>
            <a:spLocks noGrp="1"/>
          </p:cNvSpPr>
          <p:nvPr>
            <p:ph idx="1"/>
          </p:nvPr>
        </p:nvSpPr>
        <p:spPr>
          <a:xfrm>
            <a:off x="1141412" y="1886901"/>
            <a:ext cx="9905999" cy="4608513"/>
          </a:xfrm>
        </p:spPr>
        <p:txBody>
          <a:bodyPr>
            <a:normAutofit/>
          </a:bodyPr>
          <a:lstStyle/>
          <a:p>
            <a:r>
              <a:rPr lang="en-US" dirty="0">
                <a:solidFill>
                  <a:schemeClr val="bg1"/>
                </a:solidFill>
              </a:rPr>
              <a:t>Dataset Three: (2025 x 135)</a:t>
            </a:r>
          </a:p>
          <a:p>
            <a:r>
              <a:rPr lang="en-US" dirty="0">
                <a:solidFill>
                  <a:schemeClr val="bg1"/>
                </a:solidFill>
              </a:rPr>
              <a:t>Test Images: ‘THE QUICK BROWN FOX JUMPS OVER LAZY DOG’ </a:t>
            </a:r>
          </a:p>
          <a:p>
            <a:r>
              <a:rPr lang="en-US" dirty="0">
                <a:solidFill>
                  <a:schemeClr val="bg1"/>
                </a:solidFill>
              </a:rPr>
              <a:t>Fonts: Calibri, </a:t>
            </a:r>
            <a:r>
              <a:rPr lang="en-US" dirty="0" err="1">
                <a:solidFill>
                  <a:schemeClr val="bg1"/>
                </a:solidFill>
              </a:rPr>
              <a:t>AgencyFb</a:t>
            </a:r>
            <a:r>
              <a:rPr lang="en-US" dirty="0">
                <a:solidFill>
                  <a:schemeClr val="bg1"/>
                </a:solidFill>
              </a:rPr>
              <a:t>, </a:t>
            </a:r>
            <a:r>
              <a:rPr lang="en-US" dirty="0" err="1">
                <a:solidFill>
                  <a:schemeClr val="bg1"/>
                </a:solidFill>
              </a:rPr>
              <a:t>BellMT</a:t>
            </a:r>
            <a:r>
              <a:rPr lang="en-US" dirty="0">
                <a:solidFill>
                  <a:schemeClr val="bg1"/>
                </a:solidFill>
              </a:rPr>
              <a:t>, Garamond, and Times New Roman</a:t>
            </a:r>
          </a:p>
          <a:p>
            <a:r>
              <a:rPr lang="en-US" dirty="0">
                <a:solidFill>
                  <a:schemeClr val="bg1"/>
                </a:solidFill>
              </a:rPr>
              <a:t>Output: </a:t>
            </a:r>
          </a:p>
          <a:p>
            <a:endParaRPr lang="en-US" dirty="0">
              <a:solidFill>
                <a:schemeClr val="bg1"/>
              </a:solidFill>
            </a:endParaRPr>
          </a:p>
          <a:p>
            <a:endParaRPr lang="en-US" dirty="0">
              <a:solidFill>
                <a:schemeClr val="bg1"/>
              </a:solidFill>
            </a:endParaRPr>
          </a:p>
          <a:p>
            <a:endParaRPr lang="en-US" dirty="0">
              <a:solidFill>
                <a:schemeClr val="bg1"/>
              </a:solidFill>
            </a:endParaRPr>
          </a:p>
          <a:p>
            <a:r>
              <a:rPr lang="en-US" dirty="0">
                <a:solidFill>
                  <a:schemeClr val="bg1"/>
                </a:solidFill>
              </a:rPr>
              <a:t>Inconclusive</a:t>
            </a:r>
          </a:p>
          <a:p>
            <a:endParaRPr lang="en-US" dirty="0">
              <a:solidFill>
                <a:schemeClr val="bg1"/>
              </a:solidFill>
            </a:endParaRPr>
          </a:p>
          <a:p>
            <a:pPr marL="0" indent="0">
              <a:buNone/>
            </a:pPr>
            <a:endParaRPr lang="en-US" dirty="0">
              <a:solidFill>
                <a:schemeClr val="bg1"/>
              </a:solidFill>
            </a:endParaRPr>
          </a:p>
          <a:p>
            <a:pPr marL="0" indent="0">
              <a:buNone/>
            </a:pPr>
            <a:endParaRPr lang="en-US" dirty="0">
              <a:solidFill>
                <a:schemeClr val="bg1"/>
              </a:solidFill>
            </a:endParaRPr>
          </a:p>
          <a:p>
            <a:pPr marL="0" indent="0">
              <a:buNone/>
            </a:pPr>
            <a:endParaRPr lang="en-US" dirty="0">
              <a:solidFill>
                <a:schemeClr val="bg1"/>
              </a:solidFill>
            </a:endParaRPr>
          </a:p>
          <a:p>
            <a:endParaRPr lang="en-US" sz="2400" dirty="0">
              <a:solidFill>
                <a:schemeClr val="bg1"/>
              </a:solidFill>
            </a:endParaRPr>
          </a:p>
          <a:p>
            <a:endParaRPr lang="en-US" dirty="0">
              <a:solidFill>
                <a:schemeClr val="bg1"/>
              </a:solidFill>
            </a:endParaRPr>
          </a:p>
        </p:txBody>
      </p:sp>
      <p:pic>
        <p:nvPicPr>
          <p:cNvPr id="5" name="Picture 4"/>
          <p:cNvPicPr>
            <a:picLocks noChangeAspect="1"/>
          </p:cNvPicPr>
          <p:nvPr/>
        </p:nvPicPr>
        <p:blipFill>
          <a:blip r:embed="rId3"/>
          <a:stretch>
            <a:fillRect/>
          </a:stretch>
        </p:blipFill>
        <p:spPr>
          <a:xfrm>
            <a:off x="6094411" y="3526314"/>
            <a:ext cx="4077332" cy="3217386"/>
          </a:xfrm>
          <a:prstGeom prst="rect">
            <a:avLst/>
          </a:prstGeom>
        </p:spPr>
      </p:pic>
      <p:pic>
        <p:nvPicPr>
          <p:cNvPr id="10" name="Picture 9" descr="https://lh6.googleusercontent.com/Wm9mdERpIqffOs3u4oFMZl5VqBoHHCW_hOKO6XZnFMmJ-N4q1IFzth6fyfbo8nGT5zykk1BCCzMHeTdj03luj5SDZPb200M3DvT8_Q78dhL7BNhMIDGnaCTy3r8fXouxsbRnydG5"/>
          <p:cNvPicPr/>
          <p:nvPr/>
        </p:nvPicPr>
        <p:blipFill>
          <a:blip r:embed="rId4">
            <a:extLst>
              <a:ext uri="{28A0092B-C50C-407E-A947-70E740481C1C}">
                <a14:useLocalDpi xmlns:a14="http://schemas.microsoft.com/office/drawing/2010/main" val="0"/>
              </a:ext>
            </a:extLst>
          </a:blip>
          <a:srcRect/>
          <a:stretch>
            <a:fillRect/>
          </a:stretch>
        </p:blipFill>
        <p:spPr bwMode="auto">
          <a:xfrm>
            <a:off x="1254438" y="4191157"/>
            <a:ext cx="3964305" cy="1370648"/>
          </a:xfrm>
          <a:prstGeom prst="rect">
            <a:avLst/>
          </a:prstGeom>
          <a:noFill/>
          <a:ln>
            <a:noFill/>
          </a:ln>
        </p:spPr>
      </p:pic>
    </p:spTree>
    <p:extLst>
      <p:ext uri="{BB962C8B-B14F-4D97-AF65-F5344CB8AC3E}">
        <p14:creationId xmlns:p14="http://schemas.microsoft.com/office/powerpoint/2010/main" val="29428265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1000" fill="hold"/>
                                        <p:tgtEl>
                                          <p:spTgt spid="10"/>
                                        </p:tgtEl>
                                        <p:attrNameLst>
                                          <p:attrName>ppt_w</p:attrName>
                                        </p:attrNameLst>
                                      </p:cBhvr>
                                      <p:tavLst>
                                        <p:tav tm="0">
                                          <p:val>
                                            <p:fltVal val="0"/>
                                          </p:val>
                                        </p:tav>
                                        <p:tav tm="100000">
                                          <p:val>
                                            <p:strVal val="#ppt_w"/>
                                          </p:val>
                                        </p:tav>
                                      </p:tavLst>
                                    </p:anim>
                                    <p:anim calcmode="lin" valueType="num">
                                      <p:cBhvr>
                                        <p:cTn id="8" dur="1000" fill="hold"/>
                                        <p:tgtEl>
                                          <p:spTgt spid="10"/>
                                        </p:tgtEl>
                                        <p:attrNameLst>
                                          <p:attrName>ppt_h</p:attrName>
                                        </p:attrNameLst>
                                      </p:cBhvr>
                                      <p:tavLst>
                                        <p:tav tm="0">
                                          <p:val>
                                            <p:fltVal val="0"/>
                                          </p:val>
                                        </p:tav>
                                        <p:tav tm="100000">
                                          <p:val>
                                            <p:strVal val="#ppt_h"/>
                                          </p:val>
                                        </p:tav>
                                      </p:tavLst>
                                    </p:anim>
                                    <p:anim calcmode="lin" valueType="num">
                                      <p:cBhvr>
                                        <p:cTn id="9" dur="1000" fill="hold"/>
                                        <p:tgtEl>
                                          <p:spTgt spid="10"/>
                                        </p:tgtEl>
                                        <p:attrNameLst>
                                          <p:attrName>style.rotation</p:attrName>
                                        </p:attrNameLst>
                                      </p:cBhvr>
                                      <p:tavLst>
                                        <p:tav tm="0">
                                          <p:val>
                                            <p:fltVal val="90"/>
                                          </p:val>
                                        </p:tav>
                                        <p:tav tm="100000">
                                          <p:val>
                                            <p:fltVal val="0"/>
                                          </p:val>
                                        </p:tav>
                                      </p:tavLst>
                                    </p:anim>
                                    <p:animEffect transition="in" filter="fade">
                                      <p:cBhvr>
                                        <p:cTn id="10" dur="10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solidFill>
              </a:rPr>
              <a:t>Problems &amp; Improvements</a:t>
            </a:r>
          </a:p>
        </p:txBody>
      </p:sp>
      <p:sp>
        <p:nvSpPr>
          <p:cNvPr id="3" name="Content Placeholder 2"/>
          <p:cNvSpPr>
            <a:spLocks noGrp="1"/>
          </p:cNvSpPr>
          <p:nvPr>
            <p:ph idx="1"/>
          </p:nvPr>
        </p:nvSpPr>
        <p:spPr>
          <a:xfrm>
            <a:off x="1141412" y="2097088"/>
            <a:ext cx="9905999" cy="4048126"/>
          </a:xfrm>
        </p:spPr>
        <p:txBody>
          <a:bodyPr>
            <a:normAutofit/>
          </a:bodyPr>
          <a:lstStyle/>
          <a:p>
            <a:r>
              <a:rPr lang="en-US" dirty="0">
                <a:solidFill>
                  <a:schemeClr val="bg1"/>
                </a:solidFill>
              </a:rPr>
              <a:t>Problems: </a:t>
            </a:r>
          </a:p>
          <a:p>
            <a:r>
              <a:rPr lang="en-US" dirty="0">
                <a:solidFill>
                  <a:schemeClr val="bg1"/>
                </a:solidFill>
              </a:rPr>
              <a:t>1) Image Dimensions- (not matching)</a:t>
            </a:r>
          </a:p>
          <a:p>
            <a:r>
              <a:rPr lang="en-US" dirty="0">
                <a:solidFill>
                  <a:schemeClr val="bg1"/>
                </a:solidFill>
              </a:rPr>
              <a:t>2) Images were not Grayscale</a:t>
            </a:r>
          </a:p>
          <a:p>
            <a:r>
              <a:rPr lang="en-US" dirty="0">
                <a:solidFill>
                  <a:schemeClr val="bg1"/>
                </a:solidFill>
              </a:rPr>
              <a:t>3) Background color of image caused interference</a:t>
            </a:r>
          </a:p>
          <a:p>
            <a:r>
              <a:rPr lang="en-US" dirty="0">
                <a:solidFill>
                  <a:schemeClr val="bg1"/>
                </a:solidFill>
              </a:rPr>
              <a:t>4) Image type (not all same)</a:t>
            </a:r>
          </a:p>
          <a:p>
            <a:r>
              <a:rPr lang="en-US" dirty="0">
                <a:solidFill>
                  <a:schemeClr val="bg1"/>
                </a:solidFill>
              </a:rPr>
              <a:t>5) Calculations (eigenvalues and eigenvectors)</a:t>
            </a:r>
          </a:p>
          <a:p>
            <a:r>
              <a:rPr lang="en-US" dirty="0">
                <a:solidFill>
                  <a:schemeClr val="bg1"/>
                </a:solidFill>
              </a:rPr>
              <a:t>6) Test image (was not recognized)</a:t>
            </a:r>
          </a:p>
          <a:p>
            <a:endParaRPr lang="en-US" dirty="0">
              <a:solidFill>
                <a:schemeClr val="bg1"/>
              </a:solidFill>
            </a:endParaRP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58361" y="2026395"/>
            <a:ext cx="1339480" cy="1339480"/>
          </a:xfrm>
          <a:prstGeom prst="rect">
            <a:avLst/>
          </a:prstGeom>
        </p:spPr>
      </p:pic>
      <p:pic>
        <p:nvPicPr>
          <p:cNvPr id="9" name="Picture 8"/>
          <p:cNvPicPr>
            <a:picLocks noChangeAspect="1"/>
          </p:cNvPicPr>
          <p:nvPr/>
        </p:nvPicPr>
        <p:blipFill>
          <a:blip r:embed="rId3"/>
          <a:stretch>
            <a:fillRect/>
          </a:stretch>
        </p:blipFill>
        <p:spPr>
          <a:xfrm>
            <a:off x="8097841" y="3365875"/>
            <a:ext cx="1346197" cy="1346197"/>
          </a:xfrm>
          <a:prstGeom prst="rect">
            <a:avLst/>
          </a:prstGeom>
        </p:spPr>
      </p:pic>
      <p:pic>
        <p:nvPicPr>
          <p:cNvPr id="10" name="Picture 9"/>
          <p:cNvPicPr>
            <a:picLocks noChangeAspect="1"/>
          </p:cNvPicPr>
          <p:nvPr/>
        </p:nvPicPr>
        <p:blipFill>
          <a:blip r:embed="rId4"/>
          <a:stretch>
            <a:fillRect/>
          </a:stretch>
        </p:blipFill>
        <p:spPr>
          <a:xfrm>
            <a:off x="9444038" y="4705355"/>
            <a:ext cx="1346197" cy="1346197"/>
          </a:xfrm>
          <a:prstGeom prst="rect">
            <a:avLst/>
          </a:prstGeom>
        </p:spPr>
      </p:pic>
    </p:spTree>
    <p:extLst>
      <p:ext uri="{BB962C8B-B14F-4D97-AF65-F5344CB8AC3E}">
        <p14:creationId xmlns:p14="http://schemas.microsoft.com/office/powerpoint/2010/main" val="103696341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Circuit</Template>
  <TotalTime>325</TotalTime>
  <Words>425</Words>
  <Application>Microsoft Office PowerPoint</Application>
  <PresentationFormat>Widescreen</PresentationFormat>
  <Paragraphs>93</Paragraphs>
  <Slides>13</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Trebuchet MS</vt:lpstr>
      <vt:lpstr>Tw Cen MT</vt:lpstr>
      <vt:lpstr>Circuit</vt:lpstr>
      <vt:lpstr>pCA for Object character recognition </vt:lpstr>
      <vt:lpstr>introduction </vt:lpstr>
      <vt:lpstr>Introduction (cont)</vt:lpstr>
      <vt:lpstr>Introduction (cont) </vt:lpstr>
      <vt:lpstr>Methodology framework: </vt:lpstr>
      <vt:lpstr>Results and discussions: </vt:lpstr>
      <vt:lpstr>Results and discussions: </vt:lpstr>
      <vt:lpstr>Results and discussions: </vt:lpstr>
      <vt:lpstr>Problems &amp; Improvements</vt:lpstr>
      <vt:lpstr>Solution</vt:lpstr>
      <vt:lpstr>Benefits </vt:lpstr>
      <vt:lpstr>benefits (cont)</vt:lpstr>
      <vt:lpstr>tHE end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pCA for Object character recognition</dc:title>
  <dc:creator>Microsoft Office User</dc:creator>
  <cp:lastModifiedBy>Beverly Abadines</cp:lastModifiedBy>
  <cp:revision>32</cp:revision>
  <dcterms:created xsi:type="dcterms:W3CDTF">2016-12-04T23:15:51Z</dcterms:created>
  <dcterms:modified xsi:type="dcterms:W3CDTF">2016-12-08T04:29:50Z</dcterms:modified>
</cp:coreProperties>
</file>

<file path=docProps/thumbnail.jpeg>
</file>